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74" r:id="rId5"/>
    <p:sldId id="278" r:id="rId6"/>
    <p:sldId id="277" r:id="rId7"/>
    <p:sldId id="266" r:id="rId8"/>
    <p:sldId id="267" r:id="rId9"/>
    <p:sldId id="269" r:id="rId10"/>
    <p:sldId id="279" r:id="rId11"/>
    <p:sldId id="275" r:id="rId12"/>
    <p:sldId id="270" r:id="rId13"/>
    <p:sldId id="273" r:id="rId14"/>
    <p:sldId id="272" r:id="rId15"/>
    <p:sldId id="264" r:id="rId16"/>
  </p:sldIdLst>
  <p:sldSz cx="13716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05" autoAdjust="0"/>
    <p:restoredTop sz="94660"/>
  </p:normalViewPr>
  <p:slideViewPr>
    <p:cSldViewPr>
      <p:cViewPr>
        <p:scale>
          <a:sx n="50" d="100"/>
          <a:sy n="50" d="100"/>
        </p:scale>
        <p:origin x="282" y="768"/>
      </p:cViewPr>
      <p:guideLst>
        <p:guide orient="horz" pos="216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130425"/>
            <a:ext cx="58293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3886200"/>
            <a:ext cx="48006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274639"/>
            <a:ext cx="154305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74639"/>
            <a:ext cx="45148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4406901"/>
            <a:ext cx="58293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906714"/>
            <a:ext cx="58293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600201"/>
            <a:ext cx="30289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600201"/>
            <a:ext cx="30289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535113"/>
            <a:ext cx="303014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174875"/>
            <a:ext cx="303014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1535113"/>
            <a:ext cx="303133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174875"/>
            <a:ext cx="303133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73050"/>
            <a:ext cx="225623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273051"/>
            <a:ext cx="383381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435101"/>
            <a:ext cx="225623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4800600"/>
            <a:ext cx="41148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612775"/>
            <a:ext cx="41148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5367338"/>
            <a:ext cx="41148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274638"/>
            <a:ext cx="6172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600201"/>
            <a:ext cx="61722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6356351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6356351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60F0797D-D4CC-4F39-BBF4-C621D550417F}"/>
              </a:ext>
            </a:extLst>
          </p:cNvPr>
          <p:cNvSpPr txBox="1"/>
          <p:nvPr/>
        </p:nvSpPr>
        <p:spPr>
          <a:xfrm>
            <a:off x="-1926976" y="1831132"/>
            <a:ext cx="17059034" cy="962202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0000" kern="0" spc="-300" dirty="0">
                <a:solidFill>
                  <a:srgbClr val="000000"/>
                </a:solidFill>
                <a:latin typeface="a아티스트M" panose="02020600000000000000" pitchFamily="18" charset="-127"/>
                <a:ea typeface="a아티스트M" panose="02020600000000000000" pitchFamily="18" charset="-127"/>
              </a:rPr>
              <a:t>FURY</a:t>
            </a:r>
            <a:endParaRPr lang="en-US" sz="1400" spc="-300" dirty="0">
              <a:latin typeface="a아티스트M" panose="02020600000000000000" pitchFamily="18" charset="-127"/>
              <a:ea typeface="a아티스트M" panose="02020600000000000000" pitchFamily="18" charset="-127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F1DE1397-E123-4E7D-B2C2-7B031F04A6AD}"/>
              </a:ext>
            </a:extLst>
          </p:cNvPr>
          <p:cNvSpPr txBox="1"/>
          <p:nvPr/>
        </p:nvSpPr>
        <p:spPr>
          <a:xfrm>
            <a:off x="735141" y="4879132"/>
            <a:ext cx="12388255" cy="69955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2020</a:t>
            </a:r>
            <a:r>
              <a:rPr lang="ko-KR" altLang="en-US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년도</a:t>
            </a:r>
            <a:r>
              <a:rPr lang="en-US" altLang="ko-KR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 </a:t>
            </a:r>
            <a:r>
              <a:rPr lang="ko-KR" altLang="en-US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종합 설계</a:t>
            </a:r>
            <a:r>
              <a:rPr lang="en-US" altLang="ko-KR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2 </a:t>
            </a:r>
            <a:r>
              <a:rPr lang="ko-KR" altLang="en-US" sz="2400" kern="0" spc="23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최종 발표</a:t>
            </a:r>
            <a:endParaRPr lang="en-US" sz="120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81DADFF7-B20D-472E-9D22-1CEF132961D1}"/>
              </a:ext>
            </a:extLst>
          </p:cNvPr>
          <p:cNvSpPr txBox="1"/>
          <p:nvPr/>
        </p:nvSpPr>
        <p:spPr>
          <a:xfrm>
            <a:off x="3062556" y="6859318"/>
            <a:ext cx="7079969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게임공학과 </a:t>
            </a:r>
            <a:r>
              <a:rPr lang="en-US" altLang="ko-KR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2014182015 </a:t>
            </a:r>
            <a:r>
              <a:rPr lang="ko-KR" altLang="en-US" sz="2900" kern="0" dirty="0" err="1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박두환</a:t>
            </a:r>
            <a:endParaRPr lang="en-US" altLang="ko-KR" sz="2900" kern="0" dirty="0">
              <a:solidFill>
                <a:srgbClr val="000000"/>
              </a:solidFill>
              <a:latin typeface="a뉴굴림1" panose="02020600000000000000" pitchFamily="18" charset="-127"/>
              <a:ea typeface="a뉴굴림1" panose="02020600000000000000" pitchFamily="18" charset="-127"/>
              <a:cs typeface="에스코어 드림 5" pitchFamily="34" charset="0"/>
            </a:endParaRPr>
          </a:p>
          <a:p>
            <a:pPr algn="ctr"/>
            <a:r>
              <a:rPr lang="ko-KR" altLang="en-US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게임공학과 </a:t>
            </a:r>
            <a:r>
              <a:rPr lang="en-US" altLang="ko-KR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2014182008 </a:t>
            </a:r>
            <a:r>
              <a:rPr lang="ko-KR" altLang="en-US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김동엽</a:t>
            </a:r>
            <a:endParaRPr lang="en-US" altLang="ko-KR" sz="2900" kern="0" dirty="0">
              <a:solidFill>
                <a:srgbClr val="000000"/>
              </a:solidFill>
              <a:latin typeface="a뉴굴림1" panose="02020600000000000000" pitchFamily="18" charset="-127"/>
              <a:ea typeface="a뉴굴림1" panose="02020600000000000000" pitchFamily="18" charset="-127"/>
              <a:cs typeface="에스코어 드림 5" pitchFamily="34" charset="0"/>
            </a:endParaRPr>
          </a:p>
          <a:p>
            <a:pPr algn="ctr"/>
            <a:r>
              <a:rPr lang="ko-KR" altLang="en-US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게임공학과 </a:t>
            </a:r>
            <a:r>
              <a:rPr lang="en-US" altLang="ko-KR" sz="2900" kern="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2015182016 </a:t>
            </a:r>
            <a:r>
              <a:rPr lang="ko-KR" altLang="en-US" sz="2900" kern="0" dirty="0" err="1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5" pitchFamily="34" charset="0"/>
              </a:rPr>
              <a:t>손채영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개발 내용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04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23" name="Object 2">
            <a:extLst>
              <a:ext uri="{FF2B5EF4-FFF2-40B4-BE49-F238E27FC236}">
                <a16:creationId xmlns:a16="http://schemas.microsoft.com/office/drawing/2014/main" id="{58AA3F26-9A6E-4B0F-BDB3-92789B145AEB}"/>
              </a:ext>
            </a:extLst>
          </p:cNvPr>
          <p:cNvSpPr txBox="1"/>
          <p:nvPr/>
        </p:nvSpPr>
        <p:spPr>
          <a:xfrm>
            <a:off x="76070" y="1675956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클라이언트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81D4B03-36F5-416D-A3B4-6E1CAA7B9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19" y="2867644"/>
            <a:ext cx="13027761" cy="577791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3015565-2F4D-440A-8C1B-4DF7A98412AA}"/>
              </a:ext>
            </a:extLst>
          </p:cNvPr>
          <p:cNvSpPr txBox="1"/>
          <p:nvPr/>
        </p:nvSpPr>
        <p:spPr>
          <a:xfrm>
            <a:off x="166290" y="9033488"/>
            <a:ext cx="14227177" cy="1135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LWRP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및 싱글 패스 포워드 렌더링을 이용한 성능 확보를 통해 </a:t>
            </a: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VR 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기기에 맞는 게임 개발</a:t>
            </a: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GLSL 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및 자체 작성 스크립트를 이용한 </a:t>
            </a:r>
            <a:r>
              <a:rPr lang="ko-KR" altLang="en-US" sz="24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쉐이더를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통해 볼륨 렌더링 및 게임 내 레이더</a:t>
            </a: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, 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후처리 구현</a:t>
            </a: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E28BDAC-36D9-4251-A398-3844D82065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22" t="12069" r="24821" b="6894"/>
          <a:stretch/>
        </p:blipFill>
        <p:spPr>
          <a:xfrm>
            <a:off x="92979" y="6661876"/>
            <a:ext cx="3330349" cy="237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693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개발 내용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04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4785940-3CAB-4370-AF01-0E2801AFFE68}"/>
              </a:ext>
            </a:extLst>
          </p:cNvPr>
          <p:cNvSpPr txBox="1"/>
          <p:nvPr/>
        </p:nvSpPr>
        <p:spPr>
          <a:xfrm>
            <a:off x="258540" y="9461882"/>
            <a:ext cx="6671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주요 맵 및 탱크 내부 제작</a:t>
            </a:r>
          </a:p>
        </p:txBody>
      </p:sp>
      <p:sp>
        <p:nvSpPr>
          <p:cNvPr id="23" name="Object 2">
            <a:extLst>
              <a:ext uri="{FF2B5EF4-FFF2-40B4-BE49-F238E27FC236}">
                <a16:creationId xmlns:a16="http://schemas.microsoft.com/office/drawing/2014/main" id="{58AA3F26-9A6E-4B0F-BDB3-92789B145AEB}"/>
              </a:ext>
            </a:extLst>
          </p:cNvPr>
          <p:cNvSpPr txBox="1"/>
          <p:nvPr/>
        </p:nvSpPr>
        <p:spPr>
          <a:xfrm>
            <a:off x="76070" y="1675956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클라이언트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3A63C5F-7832-4384-9131-C7B7BD7357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45" t="15897"/>
          <a:stretch/>
        </p:blipFill>
        <p:spPr>
          <a:xfrm>
            <a:off x="4216183" y="2541631"/>
            <a:ext cx="3223279" cy="2522670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D13CF0BF-1417-4D74-AE1C-9CA74AA713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7719" y="3054534"/>
            <a:ext cx="3223279" cy="278700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D8C04501-01F5-4403-9015-43AB9F00F1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5771" y="6106495"/>
            <a:ext cx="5918973" cy="3141461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4B8B4962-1E36-41CD-B4A0-B8AC11CF20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540" y="5175885"/>
            <a:ext cx="7200780" cy="407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46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개발 내용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04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23" name="Object 2">
            <a:extLst>
              <a:ext uri="{FF2B5EF4-FFF2-40B4-BE49-F238E27FC236}">
                <a16:creationId xmlns:a16="http://schemas.microsoft.com/office/drawing/2014/main" id="{58AA3F26-9A6E-4B0F-BDB3-92789B145AEB}"/>
              </a:ext>
            </a:extLst>
          </p:cNvPr>
          <p:cNvSpPr txBox="1"/>
          <p:nvPr/>
        </p:nvSpPr>
        <p:spPr>
          <a:xfrm>
            <a:off x="127886" y="1675956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서버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5932850-77E0-4BAA-B8C6-6AE28FCE28A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70" y="2603769"/>
            <a:ext cx="8383111" cy="4787518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D54034A-BEB0-412D-86A2-8456C8304605}"/>
              </a:ext>
            </a:extLst>
          </p:cNvPr>
          <p:cNvSpPr txBox="1"/>
          <p:nvPr/>
        </p:nvSpPr>
        <p:spPr>
          <a:xfrm>
            <a:off x="307262" y="8164433"/>
            <a:ext cx="8383111" cy="3905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Photon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을 이용한 접속 동기화 및 오브젝트 동기화</a:t>
            </a: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로비 시스템 접속</a:t>
            </a: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솔로 </a:t>
            </a: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/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멀티 플레이 둘 다 가능하도록 매칭 시스템 설계</a:t>
            </a: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3EAB177-A64D-499A-BCFF-F6F03BA21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8929" y="2408685"/>
            <a:ext cx="9472741" cy="535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968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개발 내용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04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2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4785940-3CAB-4370-AF01-0E2801AFFE68}"/>
              </a:ext>
            </a:extLst>
          </p:cNvPr>
          <p:cNvSpPr txBox="1"/>
          <p:nvPr/>
        </p:nvSpPr>
        <p:spPr>
          <a:xfrm>
            <a:off x="186913" y="9236526"/>
            <a:ext cx="6671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탱크 및 내부에 필요한 모델 제작</a:t>
            </a: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23" name="Object 2">
            <a:extLst>
              <a:ext uri="{FF2B5EF4-FFF2-40B4-BE49-F238E27FC236}">
                <a16:creationId xmlns:a16="http://schemas.microsoft.com/office/drawing/2014/main" id="{58AA3F26-9A6E-4B0F-BDB3-92789B145AEB}"/>
              </a:ext>
            </a:extLst>
          </p:cNvPr>
          <p:cNvSpPr txBox="1"/>
          <p:nvPr/>
        </p:nvSpPr>
        <p:spPr>
          <a:xfrm>
            <a:off x="76070" y="1675956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그래픽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070" y="2439178"/>
            <a:ext cx="5714992" cy="28916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86496" y="5679249"/>
            <a:ext cx="6941072" cy="370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4785940-3CAB-4370-AF01-0E2801AFFE68}"/>
              </a:ext>
            </a:extLst>
          </p:cNvPr>
          <p:cNvSpPr txBox="1"/>
          <p:nvPr/>
        </p:nvSpPr>
        <p:spPr>
          <a:xfrm>
            <a:off x="6319626" y="9391799"/>
            <a:ext cx="6671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탄환</a:t>
            </a: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, 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다이얼박스 모델 채색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286496" y="2285980"/>
            <a:ext cx="6941072" cy="321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57142" y="5357814"/>
            <a:ext cx="5357802" cy="371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074011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960731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데모 시연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05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941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19963" y="6918536"/>
            <a:ext cx="11873789" cy="313458"/>
            <a:chOff x="3205962" y="6918536"/>
            <a:chExt cx="11873789" cy="31345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05962" y="6918536"/>
              <a:ext cx="11873789" cy="31345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-2819400" y="3743437"/>
            <a:ext cx="18958075" cy="574346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0000" kern="0" spc="-3600" dirty="0">
                <a:solidFill>
                  <a:srgbClr val="000000"/>
                </a:solidFill>
                <a:latin typeface="에스코어 드림 5" pitchFamily="34" charset="0"/>
                <a:cs typeface="에스코어 드림 5" pitchFamily="34" charset="0"/>
              </a:rPr>
              <a:t>감사합니다</a:t>
            </a:r>
            <a:endParaRPr lang="en-US" sz="1400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919963" y="3261690"/>
            <a:ext cx="11873789" cy="313458"/>
            <a:chOff x="3205962" y="3261690"/>
            <a:chExt cx="11873789" cy="31345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05962" y="3261690"/>
              <a:ext cx="11873789" cy="31345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785826" y="1288415"/>
            <a:ext cx="1072174" cy="899977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01</a:t>
            </a:r>
          </a:p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02</a:t>
            </a:r>
          </a:p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03</a:t>
            </a:r>
          </a:p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04</a:t>
            </a:r>
          </a:p>
          <a:p>
            <a:pPr algn="just"/>
            <a:r>
              <a:rPr lang="en-US" sz="6700" dirty="0">
                <a:solidFill>
                  <a:srgbClr val="000000"/>
                </a:solidFill>
                <a:latin typeface="Bebas Neue" pitchFamily="34" charset="0"/>
                <a:cs typeface="Bebas Neue" pitchFamily="34" charset="0"/>
              </a:rPr>
              <a:t>05</a:t>
            </a:r>
          </a:p>
          <a:p>
            <a:pPr algn="just"/>
            <a:endParaRPr lang="en-US" sz="6700" dirty="0">
              <a:solidFill>
                <a:srgbClr val="000000"/>
              </a:solidFill>
              <a:latin typeface="Bebas Neue" pitchFamily="34" charset="0"/>
              <a:cs typeface="Bebas Neue" pitchFamily="34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1230" y="1308622"/>
            <a:ext cx="6481248" cy="2076863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6600" kern="0" spc="300" dirty="0">
                <a:solidFill>
                  <a:srgbClr val="000000"/>
                </a:solidFill>
                <a:latin typeface="a로케트" panose="02020600000000000000" pitchFamily="18" charset="-127"/>
                <a:ea typeface="a로케트" panose="02020600000000000000" pitchFamily="18" charset="-127"/>
                <a:cs typeface="Bebas Neue" pitchFamily="34" charset="0"/>
              </a:rPr>
              <a:t>CONTENTS</a:t>
            </a:r>
            <a:endParaRPr lang="en-US" sz="1000" dirty="0">
              <a:latin typeface="a로케트" panose="02020600000000000000" pitchFamily="18" charset="-127"/>
              <a:ea typeface="a로케트" panose="02020600000000000000" pitchFamily="18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58000" y="1570902"/>
            <a:ext cx="6796770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개요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858000" y="2604633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4" pitchFamily="34" charset="0"/>
              </a:rPr>
              <a:t>게임 조작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58000" y="3638365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4" pitchFamily="34" charset="0"/>
              </a:rPr>
              <a:t>기술 요소와 중점 연구 분야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858000" y="4672096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901486" y="4676660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4" pitchFamily="34" charset="0"/>
              </a:rPr>
              <a:t>개발 내용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61230" y="2736064"/>
            <a:ext cx="4801033" cy="247196"/>
            <a:chOff x="2522541" y="3605104"/>
            <a:chExt cx="3826087" cy="31345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22541" y="3605104"/>
              <a:ext cx="3826087" cy="31345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08224" y="5222544"/>
            <a:ext cx="9271840" cy="43148"/>
            <a:chOff x="2694224" y="5222544"/>
            <a:chExt cx="9271840" cy="4314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6200000">
              <a:off x="2694224" y="5222544"/>
              <a:ext cx="9271840" cy="43148"/>
            </a:xfrm>
            <a:prstGeom prst="rect">
              <a:avLst/>
            </a:prstGeom>
          </p:spPr>
        </p:pic>
      </p:grpSp>
      <p:sp>
        <p:nvSpPr>
          <p:cNvPr id="13" name="Object 8">
            <a:extLst>
              <a:ext uri="{FF2B5EF4-FFF2-40B4-BE49-F238E27FC236}">
                <a16:creationId xmlns:a16="http://schemas.microsoft.com/office/drawing/2014/main" id="{3A19AB43-CD02-4F30-AD8B-A107932C0251}"/>
              </a:ext>
            </a:extLst>
          </p:cNvPr>
          <p:cNvSpPr txBox="1"/>
          <p:nvPr/>
        </p:nvSpPr>
        <p:spPr>
          <a:xfrm>
            <a:off x="6870032" y="6657971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15" name="Object 8">
            <a:extLst>
              <a:ext uri="{FF2B5EF4-FFF2-40B4-BE49-F238E27FC236}">
                <a16:creationId xmlns:a16="http://schemas.microsoft.com/office/drawing/2014/main" id="{38601124-C7F3-41E0-959A-79987556E7AC}"/>
              </a:ext>
            </a:extLst>
          </p:cNvPr>
          <p:cNvSpPr txBox="1"/>
          <p:nvPr/>
        </p:nvSpPr>
        <p:spPr>
          <a:xfrm>
            <a:off x="6901486" y="5705827"/>
            <a:ext cx="8654906" cy="61061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9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데모 시연</a:t>
            </a:r>
            <a:endParaRPr lang="en-US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3371430" y="151265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0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게임 컨셉</a:t>
            </a:r>
            <a:endParaRPr lang="en-US" sz="1050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14300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01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B77E1F4-F21B-4DFF-AE66-7A2BCECBA55B}"/>
              </a:ext>
            </a:extLst>
          </p:cNvPr>
          <p:cNvSpPr/>
          <p:nvPr/>
        </p:nvSpPr>
        <p:spPr>
          <a:xfrm>
            <a:off x="2031271" y="7146245"/>
            <a:ext cx="10353391" cy="27269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세계 대전이 한창인 </a:t>
            </a:r>
            <a:r>
              <a:rPr lang="ko-KR" altLang="en-US" sz="20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전쟁통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속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..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탱크 안에서 팀원들과 낙오되었다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1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3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움직이는 탱크</a:t>
            </a: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안에서 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C00000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3200" u="sng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적군의 진영에 들어가 목표물을 처치하여</a:t>
            </a: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위기를 벗어나라</a:t>
            </a:r>
            <a:r>
              <a:rPr lang="en-US" altLang="ko-KR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!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VR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롤 </a:t>
            </a:r>
            <a:r>
              <a:rPr lang="ko-KR" altLang="en-US" sz="2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플레잉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탱크 디펜스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!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47B3487-C93E-42C2-A014-3A1C6D7CE2CB}"/>
              </a:ext>
            </a:extLst>
          </p:cNvPr>
          <p:cNvGrpSpPr/>
          <p:nvPr/>
        </p:nvGrpSpPr>
        <p:grpSpPr>
          <a:xfrm>
            <a:off x="1465702" y="2685238"/>
            <a:ext cx="10918960" cy="4461007"/>
            <a:chOff x="3456711" y="3327073"/>
            <a:chExt cx="7142045" cy="2836437"/>
          </a:xfrm>
        </p:grpSpPr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436AF714-C624-48B9-A515-BBBB0DF2A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862445" y="3657789"/>
              <a:ext cx="2172111" cy="2505721"/>
            </a:xfrm>
            <a:prstGeom prst="rect">
              <a:avLst/>
            </a:prstGeom>
          </p:spPr>
        </p:pic>
        <p:sp>
          <p:nvSpPr>
            <p:cNvPr id="51" name="화살표: 오른쪽 50">
              <a:extLst>
                <a:ext uri="{FF2B5EF4-FFF2-40B4-BE49-F238E27FC236}">
                  <a16:creationId xmlns:a16="http://schemas.microsoft.com/office/drawing/2014/main" id="{070F9921-3F7C-41AF-9712-A3B4473F0F55}"/>
                </a:ext>
              </a:extLst>
            </p:cNvPr>
            <p:cNvSpPr/>
            <p:nvPr/>
          </p:nvSpPr>
          <p:spPr>
            <a:xfrm rot="559867">
              <a:off x="5378497" y="4750932"/>
              <a:ext cx="360040" cy="360040"/>
            </a:xfrm>
            <a:prstGeom prst="rightArrow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화살표: 오른쪽 51">
              <a:extLst>
                <a:ext uri="{FF2B5EF4-FFF2-40B4-BE49-F238E27FC236}">
                  <a16:creationId xmlns:a16="http://schemas.microsoft.com/office/drawing/2014/main" id="{A953F379-A8F3-42A4-A09B-02EC3EA25B07}"/>
                </a:ext>
              </a:extLst>
            </p:cNvPr>
            <p:cNvSpPr/>
            <p:nvPr/>
          </p:nvSpPr>
          <p:spPr>
            <a:xfrm rot="2499909">
              <a:off x="5517472" y="3799439"/>
              <a:ext cx="360040" cy="360040"/>
            </a:xfrm>
            <a:prstGeom prst="rightArrow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화살표: 오른쪽 52">
              <a:extLst>
                <a:ext uri="{FF2B5EF4-FFF2-40B4-BE49-F238E27FC236}">
                  <a16:creationId xmlns:a16="http://schemas.microsoft.com/office/drawing/2014/main" id="{2CA55C70-FFC3-4504-A164-9BE0B7D0A7E2}"/>
                </a:ext>
              </a:extLst>
            </p:cNvPr>
            <p:cNvSpPr/>
            <p:nvPr/>
          </p:nvSpPr>
          <p:spPr>
            <a:xfrm rot="5400000">
              <a:off x="6618195" y="3327073"/>
              <a:ext cx="360040" cy="360040"/>
            </a:xfrm>
            <a:prstGeom prst="rightArrow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화살표: 오른쪽 53">
              <a:extLst>
                <a:ext uri="{FF2B5EF4-FFF2-40B4-BE49-F238E27FC236}">
                  <a16:creationId xmlns:a16="http://schemas.microsoft.com/office/drawing/2014/main" id="{A35374EC-9B5D-43E3-AF39-044F45CDCB81}"/>
                </a:ext>
              </a:extLst>
            </p:cNvPr>
            <p:cNvSpPr/>
            <p:nvPr/>
          </p:nvSpPr>
          <p:spPr>
            <a:xfrm rot="9703522">
              <a:off x="8072649" y="4651232"/>
              <a:ext cx="360040" cy="360040"/>
            </a:xfrm>
            <a:prstGeom prst="rightArrow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7475AE1E-4F4A-4C7C-8D42-A55124DFB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797051">
              <a:off x="3456711" y="3342683"/>
              <a:ext cx="1691641" cy="1101425"/>
            </a:xfrm>
            <a:prstGeom prst="rect">
              <a:avLst/>
            </a:prstGeom>
          </p:spPr>
        </p:pic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4170354A-086B-4439-BEED-84F7030205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flipH="1">
              <a:off x="9025477" y="4318372"/>
              <a:ext cx="1573279" cy="1101425"/>
            </a:xfrm>
            <a:prstGeom prst="rect">
              <a:avLst/>
            </a:prstGeom>
          </p:spPr>
        </p:pic>
        <p:sp>
          <p:nvSpPr>
            <p:cNvPr id="57" name="화살표: 오른쪽 56">
              <a:extLst>
                <a:ext uri="{FF2B5EF4-FFF2-40B4-BE49-F238E27FC236}">
                  <a16:creationId xmlns:a16="http://schemas.microsoft.com/office/drawing/2014/main" id="{5FD7C82B-3131-4F16-9EA2-E030854FA4CE}"/>
                </a:ext>
              </a:extLst>
            </p:cNvPr>
            <p:cNvSpPr/>
            <p:nvPr/>
          </p:nvSpPr>
          <p:spPr>
            <a:xfrm rot="7509901">
              <a:off x="7657238" y="3757939"/>
              <a:ext cx="360040" cy="360040"/>
            </a:xfrm>
            <a:prstGeom prst="rightArrow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말풍선: 모서리가 둥근 사각형 57">
              <a:extLst>
                <a:ext uri="{FF2B5EF4-FFF2-40B4-BE49-F238E27FC236}">
                  <a16:creationId xmlns:a16="http://schemas.microsoft.com/office/drawing/2014/main" id="{DBEAF5D3-5C7C-46F0-8DB2-E9F8CC5A50CE}"/>
                </a:ext>
              </a:extLst>
            </p:cNvPr>
            <p:cNvSpPr/>
            <p:nvPr/>
          </p:nvSpPr>
          <p:spPr>
            <a:xfrm>
              <a:off x="6918369" y="3963552"/>
              <a:ext cx="532992" cy="365996"/>
            </a:xfrm>
            <a:prstGeom prst="wedgeRoundRectCallout">
              <a:avLst>
                <a:gd name="adj1" fmla="val -36751"/>
                <a:gd name="adj2" fmla="val 70227"/>
                <a:gd name="adj3" fmla="val 16667"/>
              </a:avLst>
            </a:prstGeom>
            <a:solidFill>
              <a:srgbClr val="EBEBEB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말풍선: 모서리가 둥근 사각형 58">
              <a:extLst>
                <a:ext uri="{FF2B5EF4-FFF2-40B4-BE49-F238E27FC236}">
                  <a16:creationId xmlns:a16="http://schemas.microsoft.com/office/drawing/2014/main" id="{F65089BE-FA9A-489F-B111-84705BE5E37F}"/>
                </a:ext>
              </a:extLst>
            </p:cNvPr>
            <p:cNvSpPr/>
            <p:nvPr/>
          </p:nvSpPr>
          <p:spPr>
            <a:xfrm>
              <a:off x="6068298" y="3786379"/>
              <a:ext cx="658999" cy="532028"/>
            </a:xfrm>
            <a:prstGeom prst="wedgeRoundRectCallout">
              <a:avLst>
                <a:gd name="adj1" fmla="val 23383"/>
                <a:gd name="adj2" fmla="val 72803"/>
                <a:gd name="adj3" fmla="val 16667"/>
              </a:avLst>
            </a:prstGeom>
            <a:solidFill>
              <a:srgbClr val="F7F7F7"/>
            </a:solidFill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F4936461-2E15-4F10-85EC-BB5D4652E1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3729" r="233"/>
            <a:stretch/>
          </p:blipFill>
          <p:spPr>
            <a:xfrm>
              <a:off x="6156122" y="3821591"/>
              <a:ext cx="494165" cy="462166"/>
            </a:xfrm>
            <a:prstGeom prst="rect">
              <a:avLst/>
            </a:prstGeom>
          </p:spPr>
        </p:pic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C8CE01B5-82BC-4A0B-9395-7B0B3FAEEF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4610" b="17217"/>
            <a:stretch/>
          </p:blipFill>
          <p:spPr>
            <a:xfrm>
              <a:off x="6953129" y="4054414"/>
              <a:ext cx="463473" cy="184856"/>
            </a:xfrm>
            <a:prstGeom prst="rect">
              <a:avLst/>
            </a:prstGeom>
          </p:spPr>
        </p:pic>
      </p:grpSp>
      <p:sp>
        <p:nvSpPr>
          <p:cNvPr id="2" name="Object 5">
            <a:extLst>
              <a:ext uri="{FF2B5EF4-FFF2-40B4-BE49-F238E27FC236}">
                <a16:creationId xmlns:a16="http://schemas.microsoft.com/office/drawing/2014/main" id="{A8A28E54-D6EA-4095-A1BE-28873403F83A}"/>
              </a:ext>
            </a:extLst>
          </p:cNvPr>
          <p:cNvSpPr txBox="1"/>
          <p:nvPr/>
        </p:nvSpPr>
        <p:spPr>
          <a:xfrm>
            <a:off x="1601416" y="625581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개요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개요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14300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01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3A46CC0-4ABF-4E4F-A5C8-3CF14D8F3B59}"/>
              </a:ext>
            </a:extLst>
          </p:cNvPr>
          <p:cNvGrpSpPr/>
          <p:nvPr/>
        </p:nvGrpSpPr>
        <p:grpSpPr>
          <a:xfrm>
            <a:off x="9472294" y="2351905"/>
            <a:ext cx="3837625" cy="762443"/>
            <a:chOff x="5907070" y="2960690"/>
            <a:chExt cx="3094677" cy="840098"/>
          </a:xfrm>
        </p:grpSpPr>
        <p:sp>
          <p:nvSpPr>
            <p:cNvPr id="21" name="직사각형 125">
              <a:extLst>
                <a:ext uri="{FF2B5EF4-FFF2-40B4-BE49-F238E27FC236}">
                  <a16:creationId xmlns:a16="http://schemas.microsoft.com/office/drawing/2014/main" id="{B7C11C4B-6553-49B4-B49C-45BD484F2F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게임 이름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E909B0A1-4E76-44D7-82A7-1208FBE2D49E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6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FURY</a:t>
              </a:r>
            </a:p>
          </p:txBody>
        </p:sp>
      </p:grpSp>
      <p:sp>
        <p:nvSpPr>
          <p:cNvPr id="23" name="Oval 23">
            <a:extLst>
              <a:ext uri="{FF2B5EF4-FFF2-40B4-BE49-F238E27FC236}">
                <a16:creationId xmlns:a16="http://schemas.microsoft.com/office/drawing/2014/main" id="{0C060C45-5F12-41C7-9E1E-5CF72882DB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486" y="2562349"/>
            <a:ext cx="7801945" cy="629078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24" name="그림 23" descr="건물, 테이블, 앉아있는, 옅은이(가) 표시된 사진&#10;&#10;자동 생성된 설명">
            <a:extLst>
              <a:ext uri="{FF2B5EF4-FFF2-40B4-BE49-F238E27FC236}">
                <a16:creationId xmlns:a16="http://schemas.microsoft.com/office/drawing/2014/main" id="{68B95211-3D63-458C-BE01-C0B8041A93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76" y="2333131"/>
            <a:ext cx="8387716" cy="6290787"/>
          </a:xfrm>
          <a:prstGeom prst="rect">
            <a:avLst/>
          </a:prstGeom>
        </p:spPr>
      </p:pic>
      <p:sp>
        <p:nvSpPr>
          <p:cNvPr id="25" name="직사각형 125">
            <a:extLst>
              <a:ext uri="{FF2B5EF4-FFF2-40B4-BE49-F238E27FC236}">
                <a16:creationId xmlns:a16="http://schemas.microsoft.com/office/drawing/2014/main" id="{6BE38DF7-590A-4693-9E37-30E87488E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26" y="8637692"/>
            <a:ext cx="490606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로고 이미지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ECB7795-CCF9-44EE-A5C8-0575648AEAE8}"/>
              </a:ext>
            </a:extLst>
          </p:cNvPr>
          <p:cNvGrpSpPr/>
          <p:nvPr/>
        </p:nvGrpSpPr>
        <p:grpSpPr>
          <a:xfrm>
            <a:off x="9451670" y="4681691"/>
            <a:ext cx="3837625" cy="762443"/>
            <a:chOff x="5907070" y="2960690"/>
            <a:chExt cx="3094677" cy="840098"/>
          </a:xfrm>
        </p:grpSpPr>
        <p:sp>
          <p:nvSpPr>
            <p:cNvPr id="27" name="직사각형 125">
              <a:extLst>
                <a:ext uri="{FF2B5EF4-FFF2-40B4-BE49-F238E27FC236}">
                  <a16:creationId xmlns:a16="http://schemas.microsoft.com/office/drawing/2014/main" id="{78183BEE-A186-458F-B74D-F64D140E47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인원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091B77F-CF03-4AF9-9DD2-5850265E6491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2 (min) ~ 3 (max)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C58F588-6CB2-4ACA-860E-FE7AC6DFE1F9}"/>
              </a:ext>
            </a:extLst>
          </p:cNvPr>
          <p:cNvGrpSpPr/>
          <p:nvPr/>
        </p:nvGrpSpPr>
        <p:grpSpPr>
          <a:xfrm>
            <a:off x="9472294" y="5693783"/>
            <a:ext cx="3837625" cy="762443"/>
            <a:chOff x="5907070" y="2960690"/>
            <a:chExt cx="3094677" cy="840098"/>
          </a:xfrm>
        </p:grpSpPr>
        <p:sp>
          <p:nvSpPr>
            <p:cNvPr id="30" name="직사각형 125">
              <a:extLst>
                <a:ext uri="{FF2B5EF4-FFF2-40B4-BE49-F238E27FC236}">
                  <a16:creationId xmlns:a16="http://schemas.microsoft.com/office/drawing/2014/main" id="{07A3281F-EAF5-49A3-B436-8F15CC154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F2DF407C-541F-49B7-832A-680E0134AA6B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5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분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4012D2A1-56AF-493D-A215-24C8273BDFC9}"/>
              </a:ext>
            </a:extLst>
          </p:cNvPr>
          <p:cNvGrpSpPr/>
          <p:nvPr/>
        </p:nvGrpSpPr>
        <p:grpSpPr>
          <a:xfrm>
            <a:off x="9481896" y="6858676"/>
            <a:ext cx="3837625" cy="1510447"/>
            <a:chOff x="5907070" y="2960690"/>
            <a:chExt cx="3094677" cy="1664285"/>
          </a:xfrm>
        </p:grpSpPr>
        <p:sp>
          <p:nvSpPr>
            <p:cNvPr id="33" name="직사각형 125">
              <a:extLst>
                <a:ext uri="{FF2B5EF4-FFF2-40B4-BE49-F238E27FC236}">
                  <a16:creationId xmlns:a16="http://schemas.microsoft.com/office/drawing/2014/main" id="{D3B69729-3F50-4184-B154-C83397532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클리어 조건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74CBF57-FAFA-463E-B6A9-C60071355376}"/>
                </a:ext>
              </a:extLst>
            </p:cNvPr>
            <p:cNvSpPr/>
            <p:nvPr/>
          </p:nvSpPr>
          <p:spPr>
            <a:xfrm>
              <a:off x="5907070" y="3404130"/>
              <a:ext cx="3094677" cy="1220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각자 맡은 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DA5054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역할군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을 수행하여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 안에 몰려드는 적군을 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모두 무찌르고</a:t>
              </a: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엔진을 수리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하면 클리어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05A327C-FAD6-4486-B612-2C869C70FE6F}"/>
              </a:ext>
            </a:extLst>
          </p:cNvPr>
          <p:cNvGrpSpPr/>
          <p:nvPr/>
        </p:nvGrpSpPr>
        <p:grpSpPr>
          <a:xfrm>
            <a:off x="9472294" y="3516798"/>
            <a:ext cx="3837625" cy="762443"/>
            <a:chOff x="5907070" y="2960690"/>
            <a:chExt cx="3094677" cy="840098"/>
          </a:xfrm>
        </p:grpSpPr>
        <p:sp>
          <p:nvSpPr>
            <p:cNvPr id="36" name="직사각형 125">
              <a:extLst>
                <a:ext uri="{FF2B5EF4-FFF2-40B4-BE49-F238E27FC236}">
                  <a16:creationId xmlns:a16="http://schemas.microsoft.com/office/drawing/2014/main" id="{4B2EDAFA-9880-4C80-A9D3-C411621B06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장르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E786B09-9145-440E-AEAD-8B034B0976D6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</a:t>
              </a: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롤 </a:t>
              </a:r>
              <a:r>
                <a:rPr lang="ko-KR" altLang="en-US" sz="16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플레잉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탱크 디펜스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2" name="Object 5">
            <a:extLst>
              <a:ext uri="{FF2B5EF4-FFF2-40B4-BE49-F238E27FC236}">
                <a16:creationId xmlns:a16="http://schemas.microsoft.com/office/drawing/2014/main" id="{C5A3C6C2-D061-4021-869D-39B36C29B7EE}"/>
              </a:ext>
            </a:extLst>
          </p:cNvPr>
          <p:cNvSpPr txBox="1"/>
          <p:nvPr/>
        </p:nvSpPr>
        <p:spPr>
          <a:xfrm>
            <a:off x="3371430" y="151265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0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게임 소개</a:t>
            </a:r>
            <a:endParaRPr lang="en-US" sz="1050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2050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개요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14300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01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2" name="Object 5">
            <a:extLst>
              <a:ext uri="{FF2B5EF4-FFF2-40B4-BE49-F238E27FC236}">
                <a16:creationId xmlns:a16="http://schemas.microsoft.com/office/drawing/2014/main" id="{C5A3C6C2-D061-4021-869D-39B36C29B7EE}"/>
              </a:ext>
            </a:extLst>
          </p:cNvPr>
          <p:cNvSpPr txBox="1"/>
          <p:nvPr/>
        </p:nvSpPr>
        <p:spPr>
          <a:xfrm>
            <a:off x="3145613" y="1492187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000" kern="0" spc="-15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컨셉 및 </a:t>
            </a:r>
            <a:r>
              <a:rPr lang="ko-KR" altLang="en-US" sz="20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규격</a:t>
            </a:r>
            <a:endParaRPr lang="en-US" sz="1050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3" name="Oval 23">
            <a:extLst>
              <a:ext uri="{FF2B5EF4-FFF2-40B4-BE49-F238E27FC236}">
                <a16:creationId xmlns:a16="http://schemas.microsoft.com/office/drawing/2014/main" id="{9407E2AA-0809-4BE2-8087-30F590F4236E}"/>
              </a:ext>
            </a:extLst>
          </p:cNvPr>
          <p:cNvSpPr>
            <a:spLocks noChangeArrowheads="1"/>
          </p:cNvSpPr>
          <p:nvPr/>
        </p:nvSpPr>
        <p:spPr>
          <a:xfrm>
            <a:off x="881336" y="2837638"/>
            <a:ext cx="5112568" cy="585663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71999" tIns="0" rIns="71999" bIns="0" anchor="ctr" anchorCtr="0">
            <a:noAutofit/>
          </a:bodyPr>
          <a:lstStyle/>
          <a:p>
            <a:pPr algn="ctr">
              <a:lnSpc>
                <a:spcPct val="114000"/>
              </a:lnSpc>
              <a:defRPr lang="ko-KR" altLang="en-US"/>
            </a:pPr>
            <a:endParaRPr lang="en-US" altLang="ko-KR" sz="1100">
              <a:ln w="9525"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/>
              <a:ea typeface="나눔스퀘어 Bold"/>
              <a:cs typeface="+mj-cs"/>
            </a:endParaRPr>
          </a:p>
        </p:txBody>
      </p:sp>
      <p:pic>
        <p:nvPicPr>
          <p:cNvPr id="4" name="그림 3" descr="유니폼, 사람, 가장, 그룹이(가) 표시된 사진  자동 생성된 설명">
            <a:extLst>
              <a:ext uri="{FF2B5EF4-FFF2-40B4-BE49-F238E27FC236}">
                <a16:creationId xmlns:a16="http://schemas.microsoft.com/office/drawing/2014/main" id="{8CB52CCD-FCD5-4D8C-A492-969CEC6F37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1760"/>
          <a:stretch>
            <a:fillRect/>
          </a:stretch>
        </p:blipFill>
        <p:spPr>
          <a:xfrm>
            <a:off x="1205371" y="2806858"/>
            <a:ext cx="4377213" cy="5540829"/>
          </a:xfrm>
          <a:prstGeom prst="rect">
            <a:avLst/>
          </a:prstGeom>
        </p:spPr>
      </p:pic>
      <p:graphicFrame>
        <p:nvGraphicFramePr>
          <p:cNvPr id="7" name="표 5">
            <a:extLst>
              <a:ext uri="{FF2B5EF4-FFF2-40B4-BE49-F238E27FC236}">
                <a16:creationId xmlns:a16="http://schemas.microsoft.com/office/drawing/2014/main" id="{29F863B6-780C-4FBD-9F4D-E0ECE7D792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5492225"/>
              </p:ext>
            </p:extLst>
          </p:nvPr>
        </p:nvGraphicFramePr>
        <p:xfrm>
          <a:off x="6996118" y="3071920"/>
          <a:ext cx="5406498" cy="5350726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703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32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1357"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ko-KR" altLang="en-US" sz="2000">
                          <a:latin typeface="a고딕12"/>
                          <a:ea typeface="a고딕12"/>
                        </a:rPr>
                        <a:t>규격</a:t>
                      </a:r>
                    </a:p>
                  </a:txBody>
                  <a:tcPr marL="81492" marR="81492" marT="40746" marB="40746" anchor="ctr"/>
                </a:tc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ko-KR" altLang="en-US" sz="2000">
                          <a:latin typeface="a고딕12"/>
                          <a:ea typeface="a고딕12"/>
                        </a:rPr>
                        <a:t>설정</a:t>
                      </a:r>
                    </a:p>
                  </a:txBody>
                  <a:tcPr marL="81492" marR="81492" marT="40746" marB="40746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357"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ko-KR" altLang="en-US" sz="2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키</a:t>
                      </a:r>
                    </a:p>
                  </a:txBody>
                  <a:tcPr marL="81492" marR="81492" marT="40746" marB="40746" anchor="ctr"/>
                </a:tc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en-US" altLang="ko-KR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180cm</a:t>
                      </a:r>
                      <a:endParaRPr lang="ko-KR" alt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/>
                        <a:ea typeface="a고딕12"/>
                      </a:endParaRPr>
                    </a:p>
                  </a:txBody>
                  <a:tcPr marL="81492" marR="81492" marT="40746" marB="40746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1357"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ko-KR" altLang="en-US" sz="2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앉은 키</a:t>
                      </a:r>
                    </a:p>
                  </a:txBody>
                  <a:tcPr marL="81492" marR="81492" marT="40746" marB="40746" anchor="ctr"/>
                </a:tc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en-US" altLang="ko-KR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85cm (+-5)</a:t>
                      </a:r>
                      <a:endParaRPr lang="ko-KR" alt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/>
                        <a:ea typeface="a고딕12"/>
                      </a:endParaRPr>
                    </a:p>
                  </a:txBody>
                  <a:tcPr marL="81492" marR="81492" marT="40746" marB="40746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1357"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ko-KR" altLang="en-US" sz="2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캐릭터 폭</a:t>
                      </a:r>
                    </a:p>
                  </a:txBody>
                  <a:tcPr marL="81492" marR="81492" marT="40746" marB="40746" anchor="ctr"/>
                </a:tc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ko-KR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가로 </a:t>
                      </a:r>
                      <a:r>
                        <a:rPr lang="en-US" altLang="ko-KR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40cm, 30cm</a:t>
                      </a:r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/>
                        <a:ea typeface="a고딕12"/>
                      </a:endParaRPr>
                    </a:p>
                  </a:txBody>
                  <a:tcPr marL="81492" marR="81492" marT="40746" marB="40746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1227"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ko-KR" altLang="en-US" sz="2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이동 속도</a:t>
                      </a:r>
                    </a:p>
                  </a:txBody>
                  <a:tcPr marL="81492" marR="81492" marT="40746" marB="40746" anchor="ctr"/>
                </a:tc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ko-KR" altLang="en-US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걷기 </a:t>
                      </a:r>
                      <a:r>
                        <a:rPr lang="en-US" altLang="ko-KR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3.5km/h</a:t>
                      </a:r>
                    </a:p>
                    <a:p>
                      <a:pPr algn="ctr" latinLnBrk="1">
                        <a:defRPr lang="ko-KR" altLang="en-US"/>
                      </a:pPr>
                      <a:r>
                        <a:rPr lang="ko-KR" altLang="en-US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달리기 </a:t>
                      </a:r>
                      <a:r>
                        <a:rPr lang="en-US" altLang="ko-KR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18km/h</a:t>
                      </a:r>
                      <a:endParaRPr lang="ko-KR" alt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/>
                        <a:ea typeface="a고딕12"/>
                      </a:endParaRPr>
                    </a:p>
                  </a:txBody>
                  <a:tcPr marL="81492" marR="81492" marT="40746" marB="40746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1357"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ko-KR" altLang="en-US" sz="2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보폭</a:t>
                      </a:r>
                    </a:p>
                  </a:txBody>
                  <a:tcPr marL="81492" marR="81492" marT="40746" marB="40746" anchor="ctr"/>
                </a:tc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en-US" altLang="ko-KR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80cm</a:t>
                      </a:r>
                      <a:endParaRPr lang="ko-KR" alt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/>
                        <a:ea typeface="a고딕12"/>
                      </a:endParaRPr>
                    </a:p>
                  </a:txBody>
                  <a:tcPr marL="81492" marR="81492" marT="40746" marB="40746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51357"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ko-KR" altLang="en-US" sz="2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시야 각</a:t>
                      </a:r>
                    </a:p>
                  </a:txBody>
                  <a:tcPr marL="81492" marR="81492" marT="40746" marB="40746" anchor="ctr"/>
                </a:tc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en-US" altLang="ko-KR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120 FOV</a:t>
                      </a:r>
                      <a:endParaRPr lang="ko-KR" alt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/>
                        <a:ea typeface="a고딕12"/>
                      </a:endParaRPr>
                    </a:p>
                  </a:txBody>
                  <a:tcPr marL="81492" marR="81492" marT="40746" marB="40746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51357"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en-US" altLang="ko-KR" sz="2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HP</a:t>
                      </a:r>
                      <a:endParaRPr lang="ko-KR" altLang="en-US" sz="20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/>
                        <a:ea typeface="a고딕12"/>
                      </a:endParaRPr>
                    </a:p>
                  </a:txBody>
                  <a:tcPr marL="81492" marR="81492" marT="40746" marB="40746" anchor="ctr"/>
                </a:tc>
                <a:tc>
                  <a:txBody>
                    <a:bodyPr/>
                    <a:lstStyle/>
                    <a:p>
                      <a:pPr algn="ctr" latinLnBrk="1">
                        <a:defRPr lang="ko-KR" altLang="en-US"/>
                      </a:pPr>
                      <a:r>
                        <a:rPr lang="en-US" altLang="ko-KR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고딕12"/>
                          <a:ea typeface="a고딕12"/>
                        </a:rPr>
                        <a:t>1</a:t>
                      </a:r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고딕12"/>
                        <a:ea typeface="a고딕12"/>
                      </a:endParaRPr>
                    </a:p>
                  </a:txBody>
                  <a:tcPr marL="81492" marR="81492" marT="40746" marB="40746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851A8896-F503-4334-B4E5-85EB92D805B9}"/>
              </a:ext>
            </a:extLst>
          </p:cNvPr>
          <p:cNvSpPr/>
          <p:nvPr/>
        </p:nvSpPr>
        <p:spPr>
          <a:xfrm>
            <a:off x="7452727" y="8978870"/>
            <a:ext cx="5609620" cy="80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80134" algn="l"/>
                <a:tab pos="1710213" algn="l"/>
              </a:tabLst>
              <a:defRPr lang="ko-KR"/>
            </a:pPr>
            <a:r>
              <a:rPr lang="en-US" altLang="ko-KR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/>
                <a:ea typeface="a고딕13"/>
                <a:cs typeface="+mj-cs"/>
              </a:rPr>
              <a:t>* </a:t>
            </a:r>
            <a:r>
              <a:rPr lang="ko-KR" altLang="en-US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/>
                <a:ea typeface="a고딕13"/>
                <a:cs typeface="+mj-cs"/>
              </a:rPr>
              <a:t>역할</a:t>
            </a:r>
            <a:r>
              <a:rPr lang="en-US" altLang="ko-KR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/>
                <a:ea typeface="a고딕13"/>
                <a:cs typeface="+mj-cs"/>
              </a:rPr>
              <a:t>, </a:t>
            </a:r>
            <a:r>
              <a:rPr lang="ko-KR" altLang="en-US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/>
                <a:ea typeface="a고딕13"/>
                <a:cs typeface="+mj-cs"/>
              </a:rPr>
              <a:t>아</a:t>
            </a:r>
            <a:r>
              <a:rPr lang="en-US" altLang="ko-KR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/>
                <a:ea typeface="a고딕13"/>
                <a:cs typeface="+mj-cs"/>
              </a:rPr>
              <a:t>/</a:t>
            </a:r>
            <a:r>
              <a:rPr lang="ko-KR" altLang="en-US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/>
                <a:ea typeface="a고딕13"/>
                <a:cs typeface="+mj-cs"/>
              </a:rPr>
              <a:t>적군에 관계 없이 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80134" algn="l"/>
                <a:tab pos="1710213" algn="l"/>
              </a:tabLst>
              <a:defRPr lang="ko-KR"/>
            </a:pPr>
            <a:r>
              <a:rPr lang="en-US" altLang="ko-KR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/>
                <a:ea typeface="a고딕13"/>
                <a:cs typeface="+mj-cs"/>
              </a:rPr>
              <a:t> </a:t>
            </a:r>
            <a:r>
              <a:rPr lang="ko-KR" altLang="en-US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/>
                <a:ea typeface="a고딕13"/>
                <a:cs typeface="+mj-cs"/>
              </a:rPr>
              <a:t>모든 플레이어가 같은 규격을 가짐</a:t>
            </a:r>
            <a:endParaRPr lang="en-US" altLang="ko-KR" dirty="0">
              <a:ln w="9525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/>
              <a:ea typeface="a고딕13"/>
              <a:cs typeface="+mj-cs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FBC4964-09CC-4CE0-A98A-AFF8AB9F68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938120" y="8800563"/>
            <a:ext cx="840420" cy="1162988"/>
          </a:xfrm>
          <a:prstGeom prst="rect">
            <a:avLst/>
          </a:prstGeom>
          <a:noFill/>
          <a:ln w="9525">
            <a:noFill/>
            <a:miter/>
          </a:ln>
          <a:effectLst/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3AEE8EF-8289-43F1-96B9-CE14A90C43EC}"/>
              </a:ext>
            </a:extLst>
          </p:cNvPr>
          <p:cNvSpPr/>
          <p:nvPr/>
        </p:nvSpPr>
        <p:spPr>
          <a:xfrm>
            <a:off x="2064204" y="7296192"/>
            <a:ext cx="4953000" cy="42480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80134" algn="l"/>
                <a:tab pos="1710213" algn="l"/>
              </a:tabLst>
              <a:defRPr lang="ko-KR"/>
            </a:pPr>
            <a:endParaRPr lang="ko-KR" altLang="en-US">
              <a:ln w="9525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/>
              <a:ea typeface="a고딕13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087B374-6C7B-414D-9970-67BDAE4860E2}"/>
              </a:ext>
            </a:extLst>
          </p:cNvPr>
          <p:cNvSpPr/>
          <p:nvPr/>
        </p:nvSpPr>
        <p:spPr>
          <a:xfrm>
            <a:off x="909613" y="8308716"/>
            <a:ext cx="5127889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80134" algn="l"/>
                <a:tab pos="1710213" algn="l"/>
              </a:tabLst>
              <a:defRPr lang="ko-KR"/>
            </a:pPr>
            <a:r>
              <a:rPr lang="en-US" altLang="ko-KR" sz="160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/>
                <a:ea typeface="a고딕13"/>
                <a:cs typeface="+mj-cs"/>
              </a:rPr>
              <a:t>‘2</a:t>
            </a:r>
            <a:r>
              <a:rPr lang="ko-KR" altLang="en-US" sz="160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/>
                <a:ea typeface="a고딕13"/>
                <a:cs typeface="+mj-cs"/>
              </a:rPr>
              <a:t>차 세계 대전</a:t>
            </a:r>
            <a:r>
              <a:rPr lang="en-US" altLang="ko-KR" sz="160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/>
                <a:ea typeface="a고딕13"/>
                <a:cs typeface="+mj-cs"/>
              </a:rPr>
              <a:t>’</a:t>
            </a:r>
            <a:r>
              <a:rPr lang="ko-KR" altLang="en-US" sz="160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/>
                <a:ea typeface="a고딕13"/>
                <a:cs typeface="+mj-cs"/>
              </a:rPr>
              <a:t> 시대적 배경에 맞춘 컨셉</a:t>
            </a:r>
            <a:endParaRPr lang="en-US" altLang="ko-KR" sz="1600" dirty="0">
              <a:ln w="9525"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/>
              <a:ea typeface="a고딕13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75998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개요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14300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01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2" name="Object 5">
            <a:extLst>
              <a:ext uri="{FF2B5EF4-FFF2-40B4-BE49-F238E27FC236}">
                <a16:creationId xmlns:a16="http://schemas.microsoft.com/office/drawing/2014/main" id="{C5A3C6C2-D061-4021-869D-39B36C29B7EE}"/>
              </a:ext>
            </a:extLst>
          </p:cNvPr>
          <p:cNvSpPr txBox="1"/>
          <p:nvPr/>
        </p:nvSpPr>
        <p:spPr>
          <a:xfrm>
            <a:off x="3371430" y="151265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000" kern="0" spc="-15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기획 의도</a:t>
            </a:r>
            <a:endParaRPr lang="en-US" sz="1050" spc="-150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pic>
        <p:nvPicPr>
          <p:cNvPr id="9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CF694B30-59DD-412F-BF6A-D6E3658BB8D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72" b="8000"/>
          <a:stretch/>
        </p:blipFill>
        <p:spPr>
          <a:xfrm>
            <a:off x="2435326" y="3238076"/>
            <a:ext cx="1872208" cy="190542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07A84D8-FD96-4E84-9F9A-C5A91DED0C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62" y="6406945"/>
            <a:ext cx="2952328" cy="2952328"/>
          </a:xfrm>
          <a:prstGeom prst="rect">
            <a:avLst/>
          </a:prstGeom>
        </p:spPr>
      </p:pic>
      <p:pic>
        <p:nvPicPr>
          <p:cNvPr id="13" name="그림 12" descr="그리기, 표지판이(가) 표시된 사진&#10;&#10;자동 생성된 설명">
            <a:extLst>
              <a:ext uri="{FF2B5EF4-FFF2-40B4-BE49-F238E27FC236}">
                <a16:creationId xmlns:a16="http://schemas.microsoft.com/office/drawing/2014/main" id="{FEB8BDA4-954E-450B-BF15-2C4CC3241E2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318" y="7547216"/>
            <a:ext cx="1034190" cy="1034190"/>
          </a:xfrm>
          <a:prstGeom prst="rect">
            <a:avLst/>
          </a:prstGeom>
        </p:spPr>
      </p:pic>
      <p:sp>
        <p:nvSpPr>
          <p:cNvPr id="14" name="더하기 기호 13">
            <a:extLst>
              <a:ext uri="{FF2B5EF4-FFF2-40B4-BE49-F238E27FC236}">
                <a16:creationId xmlns:a16="http://schemas.microsoft.com/office/drawing/2014/main" id="{66C4E8F6-DCAA-4F4C-A7ED-4CE7B684524A}"/>
              </a:ext>
            </a:extLst>
          </p:cNvPr>
          <p:cNvSpPr/>
          <p:nvPr/>
        </p:nvSpPr>
        <p:spPr>
          <a:xfrm>
            <a:off x="4189928" y="7800586"/>
            <a:ext cx="523832" cy="504056"/>
          </a:xfrm>
          <a:prstGeom prst="mathPlus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F3BC79-00EE-4AE7-B881-4F49D73DFB3E}"/>
              </a:ext>
            </a:extLst>
          </p:cNvPr>
          <p:cNvSpPr txBox="1"/>
          <p:nvPr/>
        </p:nvSpPr>
        <p:spPr>
          <a:xfrm>
            <a:off x="4711433" y="8656197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Flexiblity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D2782BB-C42E-44E6-95CC-CCFFDF485442}"/>
              </a:ext>
            </a:extLst>
          </p:cNvPr>
          <p:cNvSpPr/>
          <p:nvPr/>
        </p:nvSpPr>
        <p:spPr>
          <a:xfrm>
            <a:off x="6130890" y="7512532"/>
            <a:ext cx="7585110" cy="917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중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자유로운 </a:t>
            </a:r>
            <a:r>
              <a:rPr lang="ko-KR" altLang="en-US" sz="2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역할군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변경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가능</a:t>
            </a:r>
            <a:endParaRPr lang="en-US" altLang="ko-KR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1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포병을 했다가 관측병을 하고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관측병을 했다가 정비병을 하고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..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상황에 따라 선택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!</a:t>
            </a:r>
          </a:p>
        </p:txBody>
      </p:sp>
      <p:sp>
        <p:nvSpPr>
          <p:cNvPr id="58" name="말풍선: 사각형 57">
            <a:extLst>
              <a:ext uri="{FF2B5EF4-FFF2-40B4-BE49-F238E27FC236}">
                <a16:creationId xmlns:a16="http://schemas.microsoft.com/office/drawing/2014/main" id="{1267E300-C69A-4F0C-A1DB-DBCBC0059E81}"/>
              </a:ext>
            </a:extLst>
          </p:cNvPr>
          <p:cNvSpPr/>
          <p:nvPr/>
        </p:nvSpPr>
        <p:spPr>
          <a:xfrm>
            <a:off x="802690" y="2646435"/>
            <a:ext cx="1605278" cy="505098"/>
          </a:xfrm>
          <a:prstGeom prst="wedgeRectCallout">
            <a:avLst>
              <a:gd name="adj1" fmla="val 33865"/>
              <a:gd name="adj2" fmla="val 98790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로우 </a:t>
            </a:r>
            <a:r>
              <a:rPr lang="ko-KR" altLang="en-US" sz="1600" dirty="0" err="1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폴리곤</a:t>
            </a:r>
            <a:endParaRPr lang="ko-KR" altLang="en-US" sz="1600" dirty="0">
              <a:solidFill>
                <a:srgbClr val="1D1D1B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59" name="말풍선: 사각형 58">
            <a:extLst>
              <a:ext uri="{FF2B5EF4-FFF2-40B4-BE49-F238E27FC236}">
                <a16:creationId xmlns:a16="http://schemas.microsoft.com/office/drawing/2014/main" id="{65DDFA40-A27A-4A3B-84B3-EEA9EE13C5FC}"/>
              </a:ext>
            </a:extLst>
          </p:cNvPr>
          <p:cNvSpPr/>
          <p:nvPr/>
        </p:nvSpPr>
        <p:spPr>
          <a:xfrm>
            <a:off x="2505024" y="2659577"/>
            <a:ext cx="1406465" cy="460017"/>
          </a:xfrm>
          <a:prstGeom prst="wedgeRectCallout">
            <a:avLst>
              <a:gd name="adj1" fmla="val -10223"/>
              <a:gd name="adj2" fmla="val 94424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폐쇄된 공간</a:t>
            </a:r>
          </a:p>
        </p:txBody>
      </p:sp>
      <p:sp>
        <p:nvSpPr>
          <p:cNvPr id="60" name="말풍선: 사각형 59">
            <a:extLst>
              <a:ext uri="{FF2B5EF4-FFF2-40B4-BE49-F238E27FC236}">
                <a16:creationId xmlns:a16="http://schemas.microsoft.com/office/drawing/2014/main" id="{A53CC543-84B8-4DC9-81D3-A3C9BAD4D9F1}"/>
              </a:ext>
            </a:extLst>
          </p:cNvPr>
          <p:cNvSpPr/>
          <p:nvPr/>
        </p:nvSpPr>
        <p:spPr>
          <a:xfrm>
            <a:off x="4111424" y="2671646"/>
            <a:ext cx="1773084" cy="566429"/>
          </a:xfrm>
          <a:prstGeom prst="wedgeRectCallout">
            <a:avLst>
              <a:gd name="adj1" fmla="val -40234"/>
              <a:gd name="adj2" fmla="val 71906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오브젝트 </a:t>
            </a:r>
            <a:endParaRPr lang="en-US" altLang="ko-KR" sz="1600" dirty="0">
              <a:solidFill>
                <a:srgbClr val="1D1D1B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ctr"/>
            <a:r>
              <a:rPr lang="ko-KR" altLang="en-US" sz="1600" dirty="0">
                <a:solidFill>
                  <a:srgbClr val="1D1D1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패턴 단순화</a:t>
            </a:r>
          </a:p>
        </p:txBody>
      </p:sp>
      <p:sp>
        <p:nvSpPr>
          <p:cNvPr id="61" name="화살표: 아래쪽 60">
            <a:extLst>
              <a:ext uri="{FF2B5EF4-FFF2-40B4-BE49-F238E27FC236}">
                <a16:creationId xmlns:a16="http://schemas.microsoft.com/office/drawing/2014/main" id="{A114663E-AE67-4495-8967-96A5D030DB79}"/>
              </a:ext>
            </a:extLst>
          </p:cNvPr>
          <p:cNvSpPr/>
          <p:nvPr/>
        </p:nvSpPr>
        <p:spPr>
          <a:xfrm>
            <a:off x="4416138" y="3895945"/>
            <a:ext cx="434180" cy="423785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90E1076-B4C0-4A95-90BD-CB467060B2AD}"/>
              </a:ext>
            </a:extLst>
          </p:cNvPr>
          <p:cNvSpPr/>
          <p:nvPr/>
        </p:nvSpPr>
        <p:spPr>
          <a:xfrm>
            <a:off x="6230751" y="3119595"/>
            <a:ext cx="7385387" cy="951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‘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탱크 내부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’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에서 이루어지는 플레이</a:t>
            </a:r>
            <a:endParaRPr lang="en-US" altLang="ko-KR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시각적 정보 최소화를 통한 멀미 저감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86268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게임 조작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02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B77E1F4-F21B-4DFF-AE66-7A2BCECBA55B}"/>
              </a:ext>
            </a:extLst>
          </p:cNvPr>
          <p:cNvSpPr/>
          <p:nvPr/>
        </p:nvSpPr>
        <p:spPr>
          <a:xfrm>
            <a:off x="1949987" y="8572500"/>
            <a:ext cx="1035339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캐릭터 이동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: (L)</a:t>
            </a:r>
            <a:r>
              <a:rPr lang="en-US" altLang="ko-KR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Thumbstick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오브젝트 상호작용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(Grab)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: (L)Grip Button, (R)Grip Button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사격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, 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포격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:  (R)Trigger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662D112-4595-454A-A14B-469C1DBF6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778" y="1731045"/>
            <a:ext cx="10555807" cy="661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305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6246731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기술 요소와 중점 연구 분야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461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03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2AF6B880-1FF5-47E2-8CC5-590BC5E3325E}"/>
              </a:ext>
            </a:extLst>
          </p:cNvPr>
          <p:cNvGrpSpPr/>
          <p:nvPr/>
        </p:nvGrpSpPr>
        <p:grpSpPr>
          <a:xfrm>
            <a:off x="609600" y="2021536"/>
            <a:ext cx="12192000" cy="3643133"/>
            <a:chOff x="5907070" y="2890728"/>
            <a:chExt cx="3094677" cy="3643133"/>
          </a:xfrm>
        </p:grpSpPr>
        <p:sp>
          <p:nvSpPr>
            <p:cNvPr id="9" name="직사각형 125">
              <a:extLst>
                <a:ext uri="{FF2B5EF4-FFF2-40B4-BE49-F238E27FC236}">
                  <a16:creationId xmlns:a16="http://schemas.microsoft.com/office/drawing/2014/main" id="{907A568E-3237-4A19-9172-B072C93622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890728"/>
              <a:ext cx="2966101" cy="58477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3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클라이언트</a:t>
              </a:r>
              <a:endParaRPr lang="en-US" altLang="ko-KR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6801761-D958-4245-B43B-DAC289E05F97}"/>
                </a:ext>
              </a:extLst>
            </p:cNvPr>
            <p:cNvSpPr/>
            <p:nvPr/>
          </p:nvSpPr>
          <p:spPr>
            <a:xfrm>
              <a:off x="5907070" y="3591517"/>
              <a:ext cx="3094677" cy="29423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Unity3D</a:t>
              </a: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 개발 능력 함양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8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오큘러스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리프트와 컨트롤러로 즐길 수 있는 </a:t>
              </a: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</a:t>
              </a: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게임 제작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SRP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를 이용한 렌더링 파이프라인 최적화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8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레이마칭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기법을 이용한 볼륨 렌더링 구현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역기구학을 이용한 상호작용 애니메이션 구현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41D9B3F-917D-494D-A8EA-A9D351A2E104}"/>
              </a:ext>
            </a:extLst>
          </p:cNvPr>
          <p:cNvGrpSpPr/>
          <p:nvPr/>
        </p:nvGrpSpPr>
        <p:grpSpPr>
          <a:xfrm>
            <a:off x="568363" y="6787015"/>
            <a:ext cx="12192000" cy="1836735"/>
            <a:chOff x="5896603" y="2890728"/>
            <a:chExt cx="3094677" cy="1836735"/>
          </a:xfrm>
        </p:grpSpPr>
        <p:sp>
          <p:nvSpPr>
            <p:cNvPr id="12" name="직사각형 125">
              <a:extLst>
                <a:ext uri="{FF2B5EF4-FFF2-40B4-BE49-F238E27FC236}">
                  <a16:creationId xmlns:a16="http://schemas.microsoft.com/office/drawing/2014/main" id="{B2653832-6F22-438E-9A5B-D9014C1B0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890728"/>
              <a:ext cx="2966101" cy="58477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3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서버</a:t>
              </a:r>
              <a:endParaRPr lang="en-US" altLang="ko-KR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2DB6F13-FD7B-4C8F-868A-39828C2225BD}"/>
                </a:ext>
              </a:extLst>
            </p:cNvPr>
            <p:cNvSpPr/>
            <p:nvPr/>
          </p:nvSpPr>
          <p:spPr>
            <a:xfrm>
              <a:off x="5896603" y="3567145"/>
              <a:ext cx="3094677" cy="11603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Photon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을 이용한 </a:t>
              </a:r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C# </a:t>
              </a: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네트워크 프로그래밍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접속 및 캐릭터 오브젝트 동기화</a:t>
              </a:r>
              <a:endPara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5000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601869" y="625063"/>
            <a:ext cx="3109565" cy="79178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800" kern="0" spc="-3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</a:rPr>
              <a:t>개발 내용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-106504"/>
            <a:ext cx="2000276" cy="2254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1200" kern="0" spc="-1000" dirty="0">
                <a:solidFill>
                  <a:srgbClr val="000000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04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91310" y="1322081"/>
            <a:ext cx="4407508" cy="313458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FE73F9F-B3FB-4EA8-A65E-05D35D27941F}"/>
              </a:ext>
            </a:extLst>
          </p:cNvPr>
          <p:cNvSpPr txBox="1"/>
          <p:nvPr/>
        </p:nvSpPr>
        <p:spPr>
          <a:xfrm>
            <a:off x="6835874" y="7519764"/>
            <a:ext cx="6094655" cy="2243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VR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 기기 연동</a:t>
            </a: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자체 작성한 </a:t>
            </a:r>
            <a:r>
              <a:rPr lang="en-US" altLang="ko-KR" sz="2400" b="1" dirty="0">
                <a:latin typeface="a고딕13" panose="02020600000000000000" pitchFamily="18" charset="-127"/>
                <a:ea typeface="a고딕13" panose="02020600000000000000" pitchFamily="18" charset="-127"/>
              </a:rPr>
              <a:t>IK </a:t>
            </a:r>
            <a:r>
              <a:rPr lang="ko-KR" altLang="en-US" sz="2400" b="1" dirty="0">
                <a:latin typeface="a고딕13" panose="02020600000000000000" pitchFamily="18" charset="-127"/>
                <a:ea typeface="a고딕13" panose="02020600000000000000" pitchFamily="18" charset="-127"/>
              </a:rPr>
              <a:t>스크립트</a:t>
            </a: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로 게임 캐릭터에 맞춰 팔의 움직임을 자연스럽게 구현</a:t>
            </a:r>
            <a:endParaRPr lang="en-US" altLang="ko-KR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오브젝트 상호 작용</a:t>
            </a:r>
            <a:r>
              <a:rPr lang="en-US" altLang="ko-KR" sz="2400" dirty="0">
                <a:latin typeface="a고딕13" panose="02020600000000000000" pitchFamily="18" charset="-127"/>
                <a:ea typeface="a고딕13" panose="02020600000000000000" pitchFamily="18" charset="-127"/>
              </a:rPr>
              <a:t>(Grab)</a:t>
            </a:r>
            <a:endParaRPr lang="ko-KR" altLang="en-US" sz="24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23" name="Object 2">
            <a:extLst>
              <a:ext uri="{FF2B5EF4-FFF2-40B4-BE49-F238E27FC236}">
                <a16:creationId xmlns:a16="http://schemas.microsoft.com/office/drawing/2014/main" id="{58AA3F26-9A6E-4B0F-BDB3-92789B145AEB}"/>
              </a:ext>
            </a:extLst>
          </p:cNvPr>
          <p:cNvSpPr txBox="1"/>
          <p:nvPr/>
        </p:nvSpPr>
        <p:spPr>
          <a:xfrm>
            <a:off x="76070" y="1675956"/>
            <a:ext cx="4898413" cy="94491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600" kern="0" spc="-400" dirty="0">
                <a:solidFill>
                  <a:srgbClr val="3F5FFF"/>
                </a:solidFill>
                <a:latin typeface="a뉴굴림1" panose="02020600000000000000" pitchFamily="18" charset="-127"/>
                <a:ea typeface="a뉴굴림1" panose="02020600000000000000" pitchFamily="18" charset="-127"/>
                <a:cs typeface="에스코어 드림 8" pitchFamily="34" charset="0"/>
              </a:rPr>
              <a:t>클라이언트</a:t>
            </a:r>
            <a:endParaRPr 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7279BA-D54D-476B-8EA7-704FFC5A0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5384" y="2802009"/>
            <a:ext cx="5372445" cy="414169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1E0F135-4234-4B6C-AE07-E191A3CDD2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83" y="6572780"/>
            <a:ext cx="4633857" cy="354248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1DA0373-8F50-4F8E-ACA6-FEE96E16DF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83" y="2802009"/>
            <a:ext cx="4745335" cy="363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011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1875</TotalTime>
  <Words>421</Words>
  <Application>Microsoft Office PowerPoint</Application>
  <PresentationFormat>사용자 지정</PresentationFormat>
  <Paragraphs>122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8" baseType="lpstr">
      <vt:lpstr>a고딕12</vt:lpstr>
      <vt:lpstr>a고딕13</vt:lpstr>
      <vt:lpstr>a고딕14</vt:lpstr>
      <vt:lpstr>a뉴굴림1</vt:lpstr>
      <vt:lpstr>a로케트</vt:lpstr>
      <vt:lpstr>a아티스트M</vt:lpstr>
      <vt:lpstr>Bebas Neue</vt:lpstr>
      <vt:lpstr>나눔스퀘어 Bold</vt:lpstr>
      <vt:lpstr>에스코어 드림 5</vt:lpstr>
      <vt:lpstr>Arial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s cy</cp:lastModifiedBy>
  <cp:revision>29</cp:revision>
  <cp:lastPrinted>2020-05-07T14:22:08Z</cp:lastPrinted>
  <dcterms:created xsi:type="dcterms:W3CDTF">2020-03-21T20:51:35Z</dcterms:created>
  <dcterms:modified xsi:type="dcterms:W3CDTF">2020-10-05T03:29:27Z</dcterms:modified>
</cp:coreProperties>
</file>